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1" r:id="rId3"/>
    <p:sldId id="293" r:id="rId4"/>
    <p:sldId id="284" r:id="rId5"/>
    <p:sldId id="294" r:id="rId6"/>
    <p:sldId id="295" r:id="rId7"/>
    <p:sldId id="259" r:id="rId8"/>
    <p:sldId id="276" r:id="rId9"/>
    <p:sldId id="296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2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2D8F3-09E2-46CE-BF1F-06DADEB1933D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8BE850-77EE-425C-BC36-F4906D53CCC7}">
      <dgm:prSet custT="1"/>
      <dgm:spPr/>
      <dgm:t>
        <a:bodyPr/>
        <a:lstStyle/>
        <a:p>
          <a:pPr rtl="0"/>
          <a:r>
            <a:rPr lang="en-US" sz="1800" dirty="0" smtClean="0"/>
            <a:t>Balance among parking, traffic &amp; land development</a:t>
          </a:r>
          <a:endParaRPr lang="en-US" sz="2800" dirty="0"/>
        </a:p>
      </dgm:t>
    </dgm:pt>
    <dgm:pt modelId="{FACDE681-B7E4-45F1-9CF2-0172BE3ED078}" type="parTrans" cxnId="{E761BB5E-1A11-486C-8491-ACFE56E878E6}">
      <dgm:prSet/>
      <dgm:spPr/>
      <dgm:t>
        <a:bodyPr/>
        <a:lstStyle/>
        <a:p>
          <a:endParaRPr lang="en-US"/>
        </a:p>
      </dgm:t>
    </dgm:pt>
    <dgm:pt modelId="{08134937-BF12-4E92-AD5B-7B76EF74E36F}" type="sibTrans" cxnId="{E761BB5E-1A11-486C-8491-ACFE56E878E6}">
      <dgm:prSet/>
      <dgm:spPr/>
      <dgm:t>
        <a:bodyPr/>
        <a:lstStyle/>
        <a:p>
          <a:endParaRPr lang="en-US"/>
        </a:p>
      </dgm:t>
    </dgm:pt>
    <dgm:pt modelId="{1AF13239-9BE7-4742-A5CE-FCDD68CD439B}">
      <dgm:prSet custT="1"/>
      <dgm:spPr/>
      <dgm:t>
        <a:bodyPr/>
        <a:lstStyle/>
        <a:p>
          <a:pPr rtl="0"/>
          <a:r>
            <a:rPr lang="en-US" sz="1800" dirty="0" smtClean="0"/>
            <a:t>Over supply</a:t>
          </a:r>
          <a:endParaRPr lang="en-US" sz="1800" dirty="0"/>
        </a:p>
      </dgm:t>
    </dgm:pt>
    <dgm:pt modelId="{527F8EE5-592B-4FFE-A334-26DA5837C326}" type="parTrans" cxnId="{BB029138-D95B-439D-8ADA-0380CEDCEB62}">
      <dgm:prSet/>
      <dgm:spPr/>
      <dgm:t>
        <a:bodyPr/>
        <a:lstStyle/>
        <a:p>
          <a:endParaRPr lang="en-US"/>
        </a:p>
      </dgm:t>
    </dgm:pt>
    <dgm:pt modelId="{5A53F56D-75DD-4640-AC57-8AA02CBAC2F1}" type="sibTrans" cxnId="{BB029138-D95B-439D-8ADA-0380CEDCEB62}">
      <dgm:prSet/>
      <dgm:spPr/>
      <dgm:t>
        <a:bodyPr/>
        <a:lstStyle/>
        <a:p>
          <a:endParaRPr lang="en-US"/>
        </a:p>
      </dgm:t>
    </dgm:pt>
    <dgm:pt modelId="{8E3A610D-0D5D-4290-B750-F94E97B15F62}">
      <dgm:prSet custT="1"/>
      <dgm:spPr/>
      <dgm:t>
        <a:bodyPr/>
        <a:lstStyle/>
        <a:p>
          <a:pPr rtl="0"/>
          <a:r>
            <a:rPr lang="en-US" sz="1800" dirty="0" smtClean="0"/>
            <a:t>Under design</a:t>
          </a:r>
          <a:endParaRPr lang="en-US" sz="1800" dirty="0"/>
        </a:p>
      </dgm:t>
    </dgm:pt>
    <dgm:pt modelId="{CDF084A5-A764-4DC9-BC62-B8A691E35660}" type="parTrans" cxnId="{D96F153C-ECA0-44E1-971F-4E5D30E7F081}">
      <dgm:prSet/>
      <dgm:spPr/>
      <dgm:t>
        <a:bodyPr/>
        <a:lstStyle/>
        <a:p>
          <a:endParaRPr lang="en-US"/>
        </a:p>
      </dgm:t>
    </dgm:pt>
    <dgm:pt modelId="{BC7AB0A3-D233-42EF-9648-5E165BD73958}" type="sibTrans" cxnId="{D96F153C-ECA0-44E1-971F-4E5D30E7F081}">
      <dgm:prSet/>
      <dgm:spPr/>
      <dgm:t>
        <a:bodyPr/>
        <a:lstStyle/>
        <a:p>
          <a:endParaRPr lang="en-US"/>
        </a:p>
      </dgm:t>
    </dgm:pt>
    <dgm:pt modelId="{F1E010F9-1C94-4B45-A1B3-B0DFB3E65363}" type="pres">
      <dgm:prSet presAssocID="{2BF2D8F3-09E2-46CE-BF1F-06DADEB1933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CB81CA-4C7D-4CE2-8D74-E8A399DF3531}" type="pres">
      <dgm:prSet presAssocID="{DE8BE850-77EE-425C-BC36-F4906D53CCC7}" presName="gear1" presStyleLbl="node1" presStyleIdx="0" presStyleCnt="3" custLinFactNeighborX="-3542" custLinFactNeighborY="-9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25851-A6E2-4908-A5E2-1BAA9B22FBED}" type="pres">
      <dgm:prSet presAssocID="{DE8BE850-77EE-425C-BC36-F4906D53CCC7}" presName="gear1srcNode" presStyleLbl="node1" presStyleIdx="0" presStyleCnt="3"/>
      <dgm:spPr/>
      <dgm:t>
        <a:bodyPr/>
        <a:lstStyle/>
        <a:p>
          <a:endParaRPr lang="en-US"/>
        </a:p>
      </dgm:t>
    </dgm:pt>
    <dgm:pt modelId="{0EE11ED6-F370-4AE2-8EA8-DBC992E936A4}" type="pres">
      <dgm:prSet presAssocID="{DE8BE850-77EE-425C-BC36-F4906D53CCC7}" presName="gear1dstNode" presStyleLbl="node1" presStyleIdx="0" presStyleCnt="3"/>
      <dgm:spPr/>
      <dgm:t>
        <a:bodyPr/>
        <a:lstStyle/>
        <a:p>
          <a:endParaRPr lang="en-US"/>
        </a:p>
      </dgm:t>
    </dgm:pt>
    <dgm:pt modelId="{A55D565E-9998-4B14-9030-9EB3977E5FAE}" type="pres">
      <dgm:prSet presAssocID="{1AF13239-9BE7-4742-A5CE-FCDD68CD439B}" presName="gear2" presStyleLbl="node1" presStyleIdx="1" presStyleCnt="3" custAng="20654014" custScaleX="115000" custScaleY="110588" custLinFactNeighborX="-10393" custLinFactNeighborY="80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12B6A-58F6-479C-89AC-8539E1E4F7DB}" type="pres">
      <dgm:prSet presAssocID="{1AF13239-9BE7-4742-A5CE-FCDD68CD439B}" presName="gear2srcNode" presStyleLbl="node1" presStyleIdx="1" presStyleCnt="3"/>
      <dgm:spPr/>
      <dgm:t>
        <a:bodyPr/>
        <a:lstStyle/>
        <a:p>
          <a:endParaRPr lang="en-US"/>
        </a:p>
      </dgm:t>
    </dgm:pt>
    <dgm:pt modelId="{E975475E-8951-4BD7-A9D3-AB58E0F9103E}" type="pres">
      <dgm:prSet presAssocID="{1AF13239-9BE7-4742-A5CE-FCDD68CD439B}" presName="gear2dstNode" presStyleLbl="node1" presStyleIdx="1" presStyleCnt="3"/>
      <dgm:spPr/>
      <dgm:t>
        <a:bodyPr/>
        <a:lstStyle/>
        <a:p>
          <a:endParaRPr lang="en-US"/>
        </a:p>
      </dgm:t>
    </dgm:pt>
    <dgm:pt modelId="{F15ECE8C-F7C7-4818-AFD9-3F4A7BA57504}" type="pres">
      <dgm:prSet presAssocID="{8E3A610D-0D5D-4290-B750-F94E97B15F62}" presName="gear3" presStyleLbl="node1" presStyleIdx="2" presStyleCnt="3" custAng="900000" custScaleX="116098" custScaleY="114333" custLinFactNeighborX="-4193" custLinFactNeighborY="2633"/>
      <dgm:spPr/>
      <dgm:t>
        <a:bodyPr/>
        <a:lstStyle/>
        <a:p>
          <a:endParaRPr lang="en-US"/>
        </a:p>
      </dgm:t>
    </dgm:pt>
    <dgm:pt modelId="{C7D8D9BB-F79A-47EB-BA35-FED352CB8165}" type="pres">
      <dgm:prSet presAssocID="{8E3A610D-0D5D-4290-B750-F94E97B15F6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BD9C3-91FB-460E-9CAD-E0F39CE2BFAC}" type="pres">
      <dgm:prSet presAssocID="{8E3A610D-0D5D-4290-B750-F94E97B15F62}" presName="gear3srcNode" presStyleLbl="node1" presStyleIdx="2" presStyleCnt="3"/>
      <dgm:spPr/>
      <dgm:t>
        <a:bodyPr/>
        <a:lstStyle/>
        <a:p>
          <a:endParaRPr lang="en-US"/>
        </a:p>
      </dgm:t>
    </dgm:pt>
    <dgm:pt modelId="{E329CDBA-5D23-40B4-B4B2-773E77F6C691}" type="pres">
      <dgm:prSet presAssocID="{8E3A610D-0D5D-4290-B750-F94E97B15F62}" presName="gear3dstNode" presStyleLbl="node1" presStyleIdx="2" presStyleCnt="3"/>
      <dgm:spPr/>
      <dgm:t>
        <a:bodyPr/>
        <a:lstStyle/>
        <a:p>
          <a:endParaRPr lang="en-US"/>
        </a:p>
      </dgm:t>
    </dgm:pt>
    <dgm:pt modelId="{EA6959C0-574C-4D26-9E2D-D59730E99A02}" type="pres">
      <dgm:prSet presAssocID="{08134937-BF12-4E92-AD5B-7B76EF74E36F}" presName="connector1" presStyleLbl="sibTrans2D1" presStyleIdx="0" presStyleCnt="3" custLinFactNeighborX="-6527"/>
      <dgm:spPr/>
      <dgm:t>
        <a:bodyPr/>
        <a:lstStyle/>
        <a:p>
          <a:endParaRPr lang="en-US"/>
        </a:p>
      </dgm:t>
    </dgm:pt>
    <dgm:pt modelId="{E502B6DD-E88D-40D6-851E-C1F7EF9563D8}" type="pres">
      <dgm:prSet presAssocID="{5A53F56D-75DD-4640-AC57-8AA02CBAC2F1}" presName="connector2" presStyleLbl="sibTrans2D1" presStyleIdx="1" presStyleCnt="3" custScaleX="111632" custLinFactNeighborX="-13665" custLinFactNeighborY="5778"/>
      <dgm:spPr/>
      <dgm:t>
        <a:bodyPr/>
        <a:lstStyle/>
        <a:p>
          <a:endParaRPr lang="en-US"/>
        </a:p>
      </dgm:t>
    </dgm:pt>
    <dgm:pt modelId="{D4B97E5D-FD71-4B42-B518-BB9295D401D7}" type="pres">
      <dgm:prSet presAssocID="{BC7AB0A3-D233-42EF-9648-5E165BD73958}" presName="connector3" presStyleLbl="sibTrans2D1" presStyleIdx="2" presStyleCnt="3" custScaleX="107401" custScaleY="107594" custLinFactNeighborX="-8333"/>
      <dgm:spPr/>
      <dgm:t>
        <a:bodyPr/>
        <a:lstStyle/>
        <a:p>
          <a:endParaRPr lang="en-US"/>
        </a:p>
      </dgm:t>
    </dgm:pt>
  </dgm:ptLst>
  <dgm:cxnLst>
    <dgm:cxn modelId="{949DB713-73CB-450E-BE12-B39DFC38C59D}" type="presOf" srcId="{8E3A610D-0D5D-4290-B750-F94E97B15F62}" destId="{E329CDBA-5D23-40B4-B4B2-773E77F6C691}" srcOrd="3" destOrd="0" presId="urn:microsoft.com/office/officeart/2005/8/layout/gear1"/>
    <dgm:cxn modelId="{3B3FFF5C-71AA-4507-9396-4AD381F880DB}" type="presOf" srcId="{1AF13239-9BE7-4742-A5CE-FCDD68CD439B}" destId="{D5412B6A-58F6-479C-89AC-8539E1E4F7DB}" srcOrd="1" destOrd="0" presId="urn:microsoft.com/office/officeart/2005/8/layout/gear1"/>
    <dgm:cxn modelId="{7D021D9F-1264-4202-BD4B-47775CEE33CF}" type="presOf" srcId="{8E3A610D-0D5D-4290-B750-F94E97B15F62}" destId="{4F8BD9C3-91FB-460E-9CAD-E0F39CE2BFAC}" srcOrd="2" destOrd="0" presId="urn:microsoft.com/office/officeart/2005/8/layout/gear1"/>
    <dgm:cxn modelId="{4CA20DAC-F204-4C31-9D27-ACC65B39FB38}" type="presOf" srcId="{8E3A610D-0D5D-4290-B750-F94E97B15F62}" destId="{C7D8D9BB-F79A-47EB-BA35-FED352CB8165}" srcOrd="1" destOrd="0" presId="urn:microsoft.com/office/officeart/2005/8/layout/gear1"/>
    <dgm:cxn modelId="{BDA436A1-CDAE-46B9-99B5-2CB2D0A7D594}" type="presOf" srcId="{5A53F56D-75DD-4640-AC57-8AA02CBAC2F1}" destId="{E502B6DD-E88D-40D6-851E-C1F7EF9563D8}" srcOrd="0" destOrd="0" presId="urn:microsoft.com/office/officeart/2005/8/layout/gear1"/>
    <dgm:cxn modelId="{D96F153C-ECA0-44E1-971F-4E5D30E7F081}" srcId="{2BF2D8F3-09E2-46CE-BF1F-06DADEB1933D}" destId="{8E3A610D-0D5D-4290-B750-F94E97B15F62}" srcOrd="2" destOrd="0" parTransId="{CDF084A5-A764-4DC9-BC62-B8A691E35660}" sibTransId="{BC7AB0A3-D233-42EF-9648-5E165BD73958}"/>
    <dgm:cxn modelId="{12C80B48-0CB9-4A72-9977-8D13EC203F6E}" type="presOf" srcId="{DE8BE850-77EE-425C-BC36-F4906D53CCC7}" destId="{48325851-A6E2-4908-A5E2-1BAA9B22FBED}" srcOrd="1" destOrd="0" presId="urn:microsoft.com/office/officeart/2005/8/layout/gear1"/>
    <dgm:cxn modelId="{E761BB5E-1A11-486C-8491-ACFE56E878E6}" srcId="{2BF2D8F3-09E2-46CE-BF1F-06DADEB1933D}" destId="{DE8BE850-77EE-425C-BC36-F4906D53CCC7}" srcOrd="0" destOrd="0" parTransId="{FACDE681-B7E4-45F1-9CF2-0172BE3ED078}" sibTransId="{08134937-BF12-4E92-AD5B-7B76EF74E36F}"/>
    <dgm:cxn modelId="{5785242D-EB27-4CCF-9D97-8BD87666C7E4}" type="presOf" srcId="{DE8BE850-77EE-425C-BC36-F4906D53CCC7}" destId="{0EE11ED6-F370-4AE2-8EA8-DBC992E936A4}" srcOrd="2" destOrd="0" presId="urn:microsoft.com/office/officeart/2005/8/layout/gear1"/>
    <dgm:cxn modelId="{02FF1258-8C11-4809-80CE-6DDD3F67F359}" type="presOf" srcId="{2BF2D8F3-09E2-46CE-BF1F-06DADEB1933D}" destId="{F1E010F9-1C94-4B45-A1B3-B0DFB3E65363}" srcOrd="0" destOrd="0" presId="urn:microsoft.com/office/officeart/2005/8/layout/gear1"/>
    <dgm:cxn modelId="{A57A1E65-A809-4331-982F-4E7A5ECC9863}" type="presOf" srcId="{BC7AB0A3-D233-42EF-9648-5E165BD73958}" destId="{D4B97E5D-FD71-4B42-B518-BB9295D401D7}" srcOrd="0" destOrd="0" presId="urn:microsoft.com/office/officeart/2005/8/layout/gear1"/>
    <dgm:cxn modelId="{989EC20B-98A7-4957-AFE2-7F2CB2278388}" type="presOf" srcId="{DE8BE850-77EE-425C-BC36-F4906D53CCC7}" destId="{C0CB81CA-4C7D-4CE2-8D74-E8A399DF3531}" srcOrd="0" destOrd="0" presId="urn:microsoft.com/office/officeart/2005/8/layout/gear1"/>
    <dgm:cxn modelId="{FA6DC6E8-A79E-499D-820A-F6C613C0D5FC}" type="presOf" srcId="{8E3A610D-0D5D-4290-B750-F94E97B15F62}" destId="{F15ECE8C-F7C7-4818-AFD9-3F4A7BA57504}" srcOrd="0" destOrd="0" presId="urn:microsoft.com/office/officeart/2005/8/layout/gear1"/>
    <dgm:cxn modelId="{445974F1-DA60-4698-843D-C513CBE934F1}" type="presOf" srcId="{1AF13239-9BE7-4742-A5CE-FCDD68CD439B}" destId="{E975475E-8951-4BD7-A9D3-AB58E0F9103E}" srcOrd="2" destOrd="0" presId="urn:microsoft.com/office/officeart/2005/8/layout/gear1"/>
    <dgm:cxn modelId="{6F7ADE15-4270-4C71-8DAB-74B8976395E6}" type="presOf" srcId="{1AF13239-9BE7-4742-A5CE-FCDD68CD439B}" destId="{A55D565E-9998-4B14-9030-9EB3977E5FAE}" srcOrd="0" destOrd="0" presId="urn:microsoft.com/office/officeart/2005/8/layout/gear1"/>
    <dgm:cxn modelId="{48C366AA-10E2-4CB6-86DB-3DFB5CF853F6}" type="presOf" srcId="{08134937-BF12-4E92-AD5B-7B76EF74E36F}" destId="{EA6959C0-574C-4D26-9E2D-D59730E99A02}" srcOrd="0" destOrd="0" presId="urn:microsoft.com/office/officeart/2005/8/layout/gear1"/>
    <dgm:cxn modelId="{BB029138-D95B-439D-8ADA-0380CEDCEB62}" srcId="{2BF2D8F3-09E2-46CE-BF1F-06DADEB1933D}" destId="{1AF13239-9BE7-4742-A5CE-FCDD68CD439B}" srcOrd="1" destOrd="0" parTransId="{527F8EE5-592B-4FFE-A334-26DA5837C326}" sibTransId="{5A53F56D-75DD-4640-AC57-8AA02CBAC2F1}"/>
    <dgm:cxn modelId="{6E3C15CE-1A96-4E96-9947-E07A5CD9D002}" type="presParOf" srcId="{F1E010F9-1C94-4B45-A1B3-B0DFB3E65363}" destId="{C0CB81CA-4C7D-4CE2-8D74-E8A399DF3531}" srcOrd="0" destOrd="0" presId="urn:microsoft.com/office/officeart/2005/8/layout/gear1"/>
    <dgm:cxn modelId="{DA01E69C-13C3-4C3A-AD90-4AB626DF0C0B}" type="presParOf" srcId="{F1E010F9-1C94-4B45-A1B3-B0DFB3E65363}" destId="{48325851-A6E2-4908-A5E2-1BAA9B22FBED}" srcOrd="1" destOrd="0" presId="urn:microsoft.com/office/officeart/2005/8/layout/gear1"/>
    <dgm:cxn modelId="{93DB43C5-0574-40C0-8BCA-290CE99A05C4}" type="presParOf" srcId="{F1E010F9-1C94-4B45-A1B3-B0DFB3E65363}" destId="{0EE11ED6-F370-4AE2-8EA8-DBC992E936A4}" srcOrd="2" destOrd="0" presId="urn:microsoft.com/office/officeart/2005/8/layout/gear1"/>
    <dgm:cxn modelId="{160ABADE-C4AA-4485-9FE5-F2BD6978BF56}" type="presParOf" srcId="{F1E010F9-1C94-4B45-A1B3-B0DFB3E65363}" destId="{A55D565E-9998-4B14-9030-9EB3977E5FAE}" srcOrd="3" destOrd="0" presId="urn:microsoft.com/office/officeart/2005/8/layout/gear1"/>
    <dgm:cxn modelId="{1B801422-5F4C-4CF7-8527-B06C128B7EC6}" type="presParOf" srcId="{F1E010F9-1C94-4B45-A1B3-B0DFB3E65363}" destId="{D5412B6A-58F6-479C-89AC-8539E1E4F7DB}" srcOrd="4" destOrd="0" presId="urn:microsoft.com/office/officeart/2005/8/layout/gear1"/>
    <dgm:cxn modelId="{09B5CBDF-6033-4B74-A719-EB38D98FEE57}" type="presParOf" srcId="{F1E010F9-1C94-4B45-A1B3-B0DFB3E65363}" destId="{E975475E-8951-4BD7-A9D3-AB58E0F9103E}" srcOrd="5" destOrd="0" presId="urn:microsoft.com/office/officeart/2005/8/layout/gear1"/>
    <dgm:cxn modelId="{E95D6444-910A-4BBE-891F-A7C885CBB53C}" type="presParOf" srcId="{F1E010F9-1C94-4B45-A1B3-B0DFB3E65363}" destId="{F15ECE8C-F7C7-4818-AFD9-3F4A7BA57504}" srcOrd="6" destOrd="0" presId="urn:microsoft.com/office/officeart/2005/8/layout/gear1"/>
    <dgm:cxn modelId="{152B8710-DD5D-4C90-A5BE-969371712502}" type="presParOf" srcId="{F1E010F9-1C94-4B45-A1B3-B0DFB3E65363}" destId="{C7D8D9BB-F79A-47EB-BA35-FED352CB8165}" srcOrd="7" destOrd="0" presId="urn:microsoft.com/office/officeart/2005/8/layout/gear1"/>
    <dgm:cxn modelId="{457ADB84-9349-4225-9954-9E3DC64825D5}" type="presParOf" srcId="{F1E010F9-1C94-4B45-A1B3-B0DFB3E65363}" destId="{4F8BD9C3-91FB-460E-9CAD-E0F39CE2BFAC}" srcOrd="8" destOrd="0" presId="urn:microsoft.com/office/officeart/2005/8/layout/gear1"/>
    <dgm:cxn modelId="{C58CD8DF-4C73-490F-83C9-100476CC2611}" type="presParOf" srcId="{F1E010F9-1C94-4B45-A1B3-B0DFB3E65363}" destId="{E329CDBA-5D23-40B4-B4B2-773E77F6C691}" srcOrd="9" destOrd="0" presId="urn:microsoft.com/office/officeart/2005/8/layout/gear1"/>
    <dgm:cxn modelId="{C4D1D9F8-A528-4206-969E-BC830FCA9404}" type="presParOf" srcId="{F1E010F9-1C94-4B45-A1B3-B0DFB3E65363}" destId="{EA6959C0-574C-4D26-9E2D-D59730E99A02}" srcOrd="10" destOrd="0" presId="urn:microsoft.com/office/officeart/2005/8/layout/gear1"/>
    <dgm:cxn modelId="{EF76D293-C0BA-41B2-BE94-4680B3BB8BA0}" type="presParOf" srcId="{F1E010F9-1C94-4B45-A1B3-B0DFB3E65363}" destId="{E502B6DD-E88D-40D6-851E-C1F7EF9563D8}" srcOrd="11" destOrd="0" presId="urn:microsoft.com/office/officeart/2005/8/layout/gear1"/>
    <dgm:cxn modelId="{2DF5F41D-50BD-4AF7-9EE4-8EA6BA5F4389}" type="presParOf" srcId="{F1E010F9-1C94-4B45-A1B3-B0DFB3E65363}" destId="{D4B97E5D-FD71-4B42-B518-BB9295D401D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B81CA-4C7D-4CE2-8D74-E8A399DF3531}">
      <dsp:nvSpPr>
        <dsp:cNvPr id="0" name=""/>
        <dsp:cNvSpPr/>
      </dsp:nvSpPr>
      <dsp:spPr>
        <a:xfrm>
          <a:off x="2349332" y="2111192"/>
          <a:ext cx="2514600" cy="25146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Balance among parking, traffic &amp; land development</a:t>
          </a:r>
          <a:endParaRPr lang="en-US" sz="2800" kern="1200" dirty="0"/>
        </a:p>
      </dsp:txBody>
      <dsp:txXfrm>
        <a:off x="2854878" y="2700225"/>
        <a:ext cx="1503508" cy="1292556"/>
      </dsp:txXfrm>
    </dsp:sp>
    <dsp:sp modelId="{A55D565E-9998-4B14-9030-9EB3977E5FAE}">
      <dsp:nvSpPr>
        <dsp:cNvPr id="0" name=""/>
        <dsp:cNvSpPr/>
      </dsp:nvSpPr>
      <dsp:spPr>
        <a:xfrm rot="20654014">
          <a:off x="648132" y="1592389"/>
          <a:ext cx="2103120" cy="202243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Over supply</a:t>
          </a:r>
          <a:endParaRPr lang="en-US" sz="1800" kern="1200" dirty="0"/>
        </a:p>
      </dsp:txBody>
      <dsp:txXfrm>
        <a:off x="1169014" y="2104620"/>
        <a:ext cx="1061356" cy="997971"/>
      </dsp:txXfrm>
    </dsp:sp>
    <dsp:sp modelId="{F15ECE8C-F7C7-4818-AFD9-3F4A7BA57504}">
      <dsp:nvSpPr>
        <dsp:cNvPr id="0" name=""/>
        <dsp:cNvSpPr/>
      </dsp:nvSpPr>
      <dsp:spPr>
        <a:xfrm>
          <a:off x="1757642" y="215148"/>
          <a:ext cx="2091878" cy="20371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Under design</a:t>
          </a:r>
          <a:endParaRPr lang="en-US" sz="1800" kern="1200" dirty="0"/>
        </a:p>
      </dsp:txBody>
      <dsp:txXfrm rot="900000">
        <a:off x="2219702" y="658695"/>
        <a:ext cx="1167760" cy="1150007"/>
      </dsp:txXfrm>
    </dsp:sp>
    <dsp:sp modelId="{EA6959C0-574C-4D26-9E2D-D59730E99A02}">
      <dsp:nvSpPr>
        <dsp:cNvPr id="0" name=""/>
        <dsp:cNvSpPr/>
      </dsp:nvSpPr>
      <dsp:spPr>
        <a:xfrm>
          <a:off x="2039124" y="1754215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2B6DD-E88D-40D6-851E-C1F7EF9563D8}">
      <dsp:nvSpPr>
        <dsp:cNvPr id="0" name=""/>
        <dsp:cNvSpPr/>
      </dsp:nvSpPr>
      <dsp:spPr>
        <a:xfrm>
          <a:off x="195904" y="1270534"/>
          <a:ext cx="2610601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97E5D-FD71-4B42-B518-BB9295D401D7}">
      <dsp:nvSpPr>
        <dsp:cNvPr id="0" name=""/>
        <dsp:cNvSpPr/>
      </dsp:nvSpPr>
      <dsp:spPr>
        <a:xfrm>
          <a:off x="1281781" y="-209852"/>
          <a:ext cx="2708071" cy="271293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DDDDE4DF-5145-4777-9A0E-237B8799B410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9F4A822-75E8-468C-AB61-4572E5DC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0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A822-75E8-468C-AB61-4572E5DC82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2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A822-75E8-468C-AB61-4572E5DC82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2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A822-75E8-468C-AB61-4572E5DC82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6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A822-75E8-468C-AB61-4572E5DC82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3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4A822-75E8-468C-AB61-4572E5DC82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3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3C315C-FE77-46C9-AA77-2C314781E78D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0D1B1C-33CF-4ECE-AB59-DB46042F9C5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981200" y="1371600"/>
            <a:ext cx="8229600" cy="1828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300"/>
              </a:spcAft>
            </a:pPr>
            <a:r>
              <a:rPr lang="en-US" sz="4800" b="1" i="1" dirty="0">
                <a:latin typeface="Book Antiqua" panose="02040602050305030304" pitchFamily="18" charset="0"/>
              </a:rPr>
              <a:t>Modeling Parking Demand – A Survey Design Approach</a:t>
            </a:r>
            <a:endParaRPr lang="en-US" sz="48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6144" y="4267200"/>
            <a:ext cx="8610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>
                <a:latin typeface="Book Antiqua" panose="02040602050305030304" pitchFamily="18" charset="0"/>
              </a:rPr>
              <a:t>Chang-Jen Lan, Ph.D., P.E.</a:t>
            </a:r>
          </a:p>
          <a:p>
            <a:r>
              <a:rPr lang="en-US" sz="4000" b="1" i="1" dirty="0">
                <a:latin typeface="Book Antiqua" panose="02040602050305030304" pitchFamily="18" charset="0"/>
              </a:rPr>
              <a:t>Town of Jupiter</a:t>
            </a:r>
          </a:p>
        </p:txBody>
      </p:sp>
    </p:spTree>
    <p:extLst>
      <p:ext uri="{BB962C8B-B14F-4D97-AF65-F5344CB8AC3E}">
        <p14:creationId xmlns:p14="http://schemas.microsoft.com/office/powerpoint/2010/main" val="18861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438400" y="5105400"/>
            <a:ext cx="2252816" cy="1143000"/>
          </a:xfrm>
          <a:ln w="9525">
            <a:solidFill>
              <a:schemeClr val="tx1"/>
            </a:solidFill>
          </a:ln>
        </p:spPr>
        <p:txBody>
          <a:bodyPr vert="horz" lIns="0" tIns="0" rIns="0" bIns="0" anchor="b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i="1" dirty="0">
                <a:latin typeface="Book Antiqua" panose="02040602050305030304" pitchFamily="18" charset="0"/>
              </a:rPr>
              <a:t> </a:t>
            </a:r>
            <a:r>
              <a:rPr lang="en-US" sz="2400" b="1" i="1" dirty="0">
                <a:latin typeface="Book Antiqua" panose="02040602050305030304" pitchFamily="18" charset="0"/>
              </a:rPr>
              <a:t>Parking surveys at peak time periods</a:t>
            </a:r>
            <a:endParaRPr lang="en-US" sz="2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5947242"/>
              </p:ext>
            </p:extLst>
          </p:nvPr>
        </p:nvGraphicFramePr>
        <p:xfrm>
          <a:off x="4800600" y="1981200"/>
          <a:ext cx="5334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362200" y="1143000"/>
            <a:ext cx="2438400" cy="1295400"/>
          </a:xfrm>
          <a:prstGeom prst="rect">
            <a:avLst/>
          </a:prstGeom>
          <a:ln w="6350" cmpd="thickThin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25400"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US" sz="2800" b="1" i="1" dirty="0">
                <a:latin typeface="Book Antiqua" panose="02040602050305030304" pitchFamily="18" charset="0"/>
              </a:rPr>
              <a:t> </a:t>
            </a:r>
          </a:p>
          <a:p>
            <a:pPr algn="ctr">
              <a:spcAft>
                <a:spcPts val="300"/>
              </a:spcAft>
            </a:pPr>
            <a:r>
              <a:rPr lang="en-US" sz="2800" b="1" i="1" dirty="0">
                <a:latin typeface="Book Antiqua" panose="02040602050305030304" pitchFamily="18" charset="0"/>
              </a:rPr>
              <a:t>sustainable parking &amp; land development</a:t>
            </a:r>
            <a:endParaRPr lang="en-US" sz="28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90800" y="3200400"/>
            <a:ext cx="1981200" cy="114300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0" t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300"/>
              </a:spcAft>
            </a:pPr>
            <a:r>
              <a:rPr lang="en-US" sz="2800" b="1" i="1" dirty="0">
                <a:latin typeface="Book Antiqua" panose="02040602050305030304" pitchFamily="18" charset="0"/>
              </a:rPr>
              <a:t> </a:t>
            </a:r>
            <a:r>
              <a:rPr lang="en-US" sz="2400" b="1" i="1" dirty="0">
                <a:latin typeface="Book Antiqua" panose="02040602050305030304" pitchFamily="18" charset="0"/>
              </a:rPr>
              <a:t>Over-supplied parking</a:t>
            </a:r>
            <a:endParaRPr lang="en-US" sz="28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15000" y="838200"/>
            <a:ext cx="2057400" cy="106680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0" t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300"/>
              </a:spcAft>
            </a:pPr>
            <a:r>
              <a:rPr lang="en-US" sz="2400" b="1" i="1" dirty="0">
                <a:latin typeface="Book Antiqua" panose="02040602050305030304" pitchFamily="18" charset="0"/>
              </a:rPr>
              <a:t>Reconcile demand via design survey</a:t>
            </a:r>
            <a:endParaRPr lang="en-US" sz="2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Straight Arrow Connector 7"/>
          <p:cNvCxnSpPr>
            <a:stCxn id="7" idx="1"/>
            <a:endCxn id="4" idx="3"/>
          </p:cNvCxnSpPr>
          <p:nvPr/>
        </p:nvCxnSpPr>
        <p:spPr>
          <a:xfrm flipH="1">
            <a:off x="4800600" y="1371600"/>
            <a:ext cx="914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  <a:endCxn id="4" idx="2"/>
          </p:cNvCxnSpPr>
          <p:nvPr/>
        </p:nvCxnSpPr>
        <p:spPr>
          <a:xfrm flipV="1">
            <a:off x="3581400" y="2438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0"/>
            <a:endCxn id="6" idx="2"/>
          </p:cNvCxnSpPr>
          <p:nvPr/>
        </p:nvCxnSpPr>
        <p:spPr>
          <a:xfrm flipV="1">
            <a:off x="3564808" y="4343400"/>
            <a:ext cx="16592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99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8763000" cy="914400"/>
          </a:xfrm>
        </p:spPr>
        <p:txBody>
          <a:bodyPr>
            <a:normAutofit/>
          </a:bodyPr>
          <a:lstStyle/>
          <a:p>
            <a:pPr algn="r"/>
            <a:r>
              <a:rPr lang="en-US" sz="4000" b="1" i="1" dirty="0">
                <a:latin typeface="Book Antiqua" panose="02040602050305030304" pitchFamily="18" charset="0"/>
              </a:rPr>
              <a:t>Issues with Parking Demand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95250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3000" dirty="0"/>
              <a:t>Parking is always a contentious issue:</a:t>
            </a:r>
            <a:br>
              <a:rPr lang="en-US" sz="3000" dirty="0"/>
            </a:br>
            <a:r>
              <a:rPr lang="en-US" sz="2400" dirty="0"/>
              <a:t>- Residents want ample parking spaces for convenience</a:t>
            </a:r>
            <a:br>
              <a:rPr lang="en-US" sz="2400" dirty="0"/>
            </a:br>
            <a:r>
              <a:rPr lang="en-US" sz="2400" dirty="0"/>
              <a:t>- Developer/business owner want balanced parking that </a:t>
            </a:r>
            <a:r>
              <a:rPr lang="en-US" sz="2400" dirty="0" smtClean="0"/>
              <a:t>take into accounts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both </a:t>
            </a:r>
            <a:r>
              <a:rPr lang="en-US" sz="2400" dirty="0"/>
              <a:t>business </a:t>
            </a:r>
            <a:r>
              <a:rPr lang="en-US" sz="2400" dirty="0" smtClean="0"/>
              <a:t>operation </a:t>
            </a:r>
            <a:r>
              <a:rPr lang="en-US" sz="2400" dirty="0"/>
              <a:t>and developable land</a:t>
            </a:r>
            <a:br>
              <a:rPr lang="en-US" sz="2400" dirty="0"/>
            </a:br>
            <a:r>
              <a:rPr lang="en-US" sz="2400" dirty="0"/>
              <a:t>- Planners may desire minimum parking to preserve green </a:t>
            </a:r>
            <a:r>
              <a:rPr lang="en-US" sz="2400" dirty="0" smtClean="0"/>
              <a:t>space and avoid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excessive </a:t>
            </a:r>
            <a:r>
              <a:rPr lang="en-US" sz="2400" dirty="0"/>
              <a:t>pavemen</a:t>
            </a:r>
            <a:r>
              <a:rPr lang="en-US" sz="2000" dirty="0"/>
              <a:t>t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ample parking is needed so the drivers do not constantly circulate to locate parking space 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designing parking spaces to meet peak-day demand in high season might be an overkill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40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8610600" cy="914400"/>
          </a:xfrm>
        </p:spPr>
        <p:txBody>
          <a:bodyPr>
            <a:normAutofit/>
          </a:bodyPr>
          <a:lstStyle/>
          <a:p>
            <a:pPr algn="r"/>
            <a:r>
              <a:rPr lang="en-US" sz="4000" b="1" i="1" dirty="0">
                <a:latin typeface="Book Antiqua" panose="02040602050305030304" pitchFamily="18" charset="0"/>
              </a:rPr>
              <a:t>Parking Survey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94488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Sources: (1) ITE Parking Generation (5</a:t>
            </a:r>
            <a:r>
              <a:rPr lang="en-US" sz="2400" baseline="30000" dirty="0"/>
              <a:t>th</a:t>
            </a:r>
            <a:r>
              <a:rPr lang="en-US" sz="2400" dirty="0"/>
              <a:t> edition);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smtClean="0"/>
              <a:t>            </a:t>
            </a:r>
            <a:r>
              <a:rPr lang="en-US" sz="2400" dirty="0"/>
              <a:t>(2) Urban Land Institute (ULI); and 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           (</a:t>
            </a:r>
            <a:r>
              <a:rPr lang="en-US" sz="2400" dirty="0"/>
              <a:t>3) International Council of Shopping Center (ICSC)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Due to financial constraint, surveys could not be conducted all year around.  Less (more) samples are collected in lower (higher) demand periods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busiest days of week during high season are selected for parking survey to capture the peak demands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85</a:t>
            </a:r>
            <a:r>
              <a:rPr lang="en-US" sz="2400" baseline="30000" dirty="0"/>
              <a:t>th</a:t>
            </a:r>
            <a:r>
              <a:rPr lang="en-US" sz="2400" dirty="0"/>
              <a:t> (or higher) percentile of high demand data were taken as the industrial standard for parking supply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70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8610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i="1" dirty="0" smtClean="0">
                <a:latin typeface="Book Antiqua" panose="02040602050305030304" pitchFamily="18" charset="0"/>
              </a:rPr>
              <a:t>Survey Design Method </a:t>
            </a:r>
            <a:r>
              <a:rPr lang="en-US" sz="4000" b="1" i="1" dirty="0">
                <a:latin typeface="Book Antiqua" panose="02040602050305030304" pitchFamily="18" charset="0"/>
              </a:rPr>
              <a:t/>
            </a:r>
            <a:br>
              <a:rPr lang="en-US" sz="4000" b="1" i="1" dirty="0">
                <a:latin typeface="Book Antiqua" panose="02040602050305030304" pitchFamily="18" charset="0"/>
              </a:rPr>
            </a:br>
            <a:r>
              <a:rPr lang="en-US" sz="4000" b="1" i="1" dirty="0">
                <a:latin typeface="Book Antiqua" panose="02040602050305030304" pitchFamily="18" charset="0"/>
              </a:rPr>
              <a:t>Non-parametric 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Stratified sampling method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(1) Quantify sample size (p</a:t>
            </a:r>
            <a:r>
              <a:rPr lang="en-US" sz="2400" baseline="-25000" dirty="0"/>
              <a:t>i</a:t>
            </a:r>
            <a:r>
              <a:rPr lang="en-US" sz="2400" dirty="0"/>
              <a:t>) in each stratum</a:t>
            </a:r>
            <a:br>
              <a:rPr lang="en-US" sz="2400" dirty="0"/>
            </a:br>
            <a:r>
              <a:rPr lang="en-US" sz="2400" dirty="0"/>
              <a:t>(2) Quantify population size (P</a:t>
            </a:r>
            <a:r>
              <a:rPr lang="en-US" sz="2400" baseline="-25000" dirty="0"/>
              <a:t>i</a:t>
            </a:r>
            <a:r>
              <a:rPr lang="en-US" sz="2400" dirty="0"/>
              <a:t>) in each stratum</a:t>
            </a:r>
            <a:br>
              <a:rPr lang="en-US" sz="2400" dirty="0"/>
            </a:br>
            <a:r>
              <a:rPr lang="en-US" sz="2400" dirty="0"/>
              <a:t>(3) Calculate post-stratification sampling weight (= P</a:t>
            </a:r>
            <a:r>
              <a:rPr lang="en-US" sz="2400" baseline="-25000" dirty="0"/>
              <a:t>i</a:t>
            </a:r>
            <a:r>
              <a:rPr lang="en-US" sz="2400" dirty="0"/>
              <a:t>/p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(4) Perform weight trimming if necessary</a:t>
            </a:r>
            <a:br>
              <a:rPr lang="en-US" sz="2400" dirty="0"/>
            </a:br>
            <a:r>
              <a:rPr lang="en-US" sz="2400" dirty="0"/>
              <a:t>(5) Determine 85</a:t>
            </a:r>
            <a:r>
              <a:rPr lang="en-US" sz="2400" baseline="30000" dirty="0"/>
              <a:t>th</a:t>
            </a:r>
            <a:r>
              <a:rPr lang="en-US" sz="2400" dirty="0"/>
              <a:t> percentile parking demand from the </a:t>
            </a:r>
            <a:r>
              <a:rPr lang="en-US" sz="2400" dirty="0" smtClean="0"/>
              <a:t>weighted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  </a:t>
            </a:r>
            <a:r>
              <a:rPr lang="en-US" sz="2400" dirty="0" smtClean="0"/>
              <a:t>cumulative </a:t>
            </a:r>
            <a:r>
              <a:rPr lang="en-US" sz="2400" dirty="0"/>
              <a:t>histogram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Weight trimming – </a:t>
            </a:r>
            <a:r>
              <a:rPr lang="en-US" sz="2400" dirty="0"/>
              <a:t>Extremely high or low weights with low probability of occurrence are trimmed, and the excess is redistributed to the untrimmed weights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31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47687"/>
            <a:ext cx="9296400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i="1" dirty="0" smtClean="0">
                <a:latin typeface="Book Antiqua" panose="02040602050305030304" pitchFamily="18" charset="0"/>
              </a:rPr>
              <a:t>Survey Design Method </a:t>
            </a:r>
            <a:r>
              <a:rPr lang="en-US" sz="4000" b="1" i="1" dirty="0" smtClean="0">
                <a:latin typeface="Book Antiqua" panose="02040602050305030304" pitchFamily="18" charset="0"/>
              </a:rPr>
              <a:t>- </a:t>
            </a:r>
            <a:r>
              <a:rPr lang="en-US" sz="3600" b="1" i="1" dirty="0" smtClean="0">
                <a:latin typeface="Book Antiqua" panose="02040602050305030304" pitchFamily="18" charset="0"/>
              </a:rPr>
              <a:t>Parametric </a:t>
            </a:r>
            <a:r>
              <a:rPr lang="en-US" sz="3600" b="1" i="1" dirty="0">
                <a:latin typeface="Book Antiqua" panose="02040602050305030304" pitchFamily="18" charset="0"/>
              </a:rPr>
              <a:t>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33487"/>
            <a:ext cx="91440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Stratified sampling method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(1) Quantify sample size (p</a:t>
            </a:r>
            <a:r>
              <a:rPr lang="en-US" sz="2400" baseline="-25000" dirty="0"/>
              <a:t>i</a:t>
            </a:r>
            <a:r>
              <a:rPr lang="en-US" sz="2400" dirty="0"/>
              <a:t>) in each stratum</a:t>
            </a:r>
            <a:br>
              <a:rPr lang="en-US" sz="2400" dirty="0"/>
            </a:br>
            <a:r>
              <a:rPr lang="en-US" sz="2400" dirty="0"/>
              <a:t>(2) Quantify population size (P</a:t>
            </a:r>
            <a:r>
              <a:rPr lang="en-US" sz="2400" baseline="-25000" dirty="0"/>
              <a:t>i</a:t>
            </a:r>
            <a:r>
              <a:rPr lang="en-US" sz="2400" dirty="0"/>
              <a:t>) in each stratum</a:t>
            </a:r>
            <a:br>
              <a:rPr lang="en-US" sz="2400" dirty="0"/>
            </a:br>
            <a:r>
              <a:rPr lang="en-US" sz="2400" dirty="0"/>
              <a:t>(3) Calculate post-stratification sampling weight (= P</a:t>
            </a:r>
            <a:r>
              <a:rPr lang="en-US" sz="2400" baseline="-25000" dirty="0"/>
              <a:t>i</a:t>
            </a:r>
            <a:r>
              <a:rPr lang="en-US" sz="2400" dirty="0"/>
              <a:t>/p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(4) Perform weight trimming if necessary</a:t>
            </a:r>
            <a:br>
              <a:rPr lang="en-US" sz="2400" dirty="0"/>
            </a:br>
            <a:r>
              <a:rPr lang="en-US" sz="2400" dirty="0"/>
              <a:t>(5) Calculate combined mean and variance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(6) Determine 100(1-</a:t>
            </a:r>
            <a:r>
              <a:rPr lang="en-US" sz="2400" dirty="0">
                <a:sym typeface="Symbol"/>
              </a:rPr>
              <a:t>)</a:t>
            </a:r>
            <a:r>
              <a:rPr lang="en-US" sz="2400" dirty="0" err="1">
                <a:sym typeface="Symbol"/>
              </a:rPr>
              <a:t>th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percentile parking demand </a:t>
            </a:r>
            <a:r>
              <a:rPr lang="en-US" sz="2400" dirty="0" smtClean="0"/>
              <a:t>based on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  </a:t>
            </a:r>
            <a:r>
              <a:rPr lang="en-US" sz="2400" dirty="0" smtClean="0"/>
              <a:t>log-normal </a:t>
            </a:r>
            <a:r>
              <a:rPr lang="en-US" sz="2400" dirty="0"/>
              <a:t>distributional assumption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509" y="4147168"/>
            <a:ext cx="5033793" cy="72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509" y="5867401"/>
            <a:ext cx="5021997" cy="7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9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8534400" cy="990600"/>
          </a:xfrm>
        </p:spPr>
        <p:txBody>
          <a:bodyPr>
            <a:noAutofit/>
          </a:bodyPr>
          <a:lstStyle/>
          <a:p>
            <a:pPr algn="r"/>
            <a:r>
              <a:rPr lang="en-US" sz="3600" b="1" i="1" dirty="0">
                <a:latin typeface="Book Antiqua" panose="02040602050305030304" pitchFamily="18" charset="0"/>
              </a:rPr>
              <a:t>Example: Retail Parking Ratio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88631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5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50838"/>
            <a:ext cx="838200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i="1" dirty="0">
                <a:latin typeface="Book Antiqua" panose="02040602050305030304" pitchFamily="18" charset="0"/>
              </a:rPr>
              <a:t>Weight Calculation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447800"/>
            <a:ext cx="7440001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6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50838"/>
            <a:ext cx="861060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i="1" dirty="0">
                <a:latin typeface="Book Antiqua" panose="02040602050305030304" pitchFamily="18" charset="0"/>
              </a:rPr>
              <a:t>Conclusions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90678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Design survey method provides a systematic statistical procedure to reconcile parking ratios for whole year, using the parking data surveyed in different days of week in </a:t>
            </a:r>
            <a:r>
              <a:rPr lang="en-US" sz="2800" dirty="0" smtClean="0"/>
              <a:t>season </a:t>
            </a:r>
            <a:r>
              <a:rPr lang="en-US" sz="2800" dirty="0"/>
              <a:t>or off-season period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Avoid supplying excessive parking to encourage the use of alternative modes of transportation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Balanced parking is a key to sustainable  transportation infrastructure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46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3835</TotalTime>
  <Words>158</Words>
  <Application>Microsoft Office PowerPoint</Application>
  <PresentationFormat>Widescreen</PresentationFormat>
  <Paragraphs>37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Narrow</vt:lpstr>
      <vt:lpstr>Book Antiqua</vt:lpstr>
      <vt:lpstr>Calibri</vt:lpstr>
      <vt:lpstr>Constantia</vt:lpstr>
      <vt:lpstr>Symbol</vt:lpstr>
      <vt:lpstr>Wingdings 2</vt:lpstr>
      <vt:lpstr>Flow</vt:lpstr>
      <vt:lpstr>Modeling Parking Demand – A Survey Design Approach</vt:lpstr>
      <vt:lpstr> Parking surveys at peak time periods</vt:lpstr>
      <vt:lpstr>Issues with Parking Demand</vt:lpstr>
      <vt:lpstr>Parking Survey Data</vt:lpstr>
      <vt:lpstr>Survey Design Method  Non-parametric Approach</vt:lpstr>
      <vt:lpstr>Survey Design Method - Parametric Approach</vt:lpstr>
      <vt:lpstr>Example: Retail Parking Ratio</vt:lpstr>
      <vt:lpstr>Weight Calculation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 Internalization</dc:title>
  <dc:creator>CJ Lan</dc:creator>
  <cp:lastModifiedBy>CJ Lan</cp:lastModifiedBy>
  <cp:revision>232</cp:revision>
  <cp:lastPrinted>2019-05-03T15:45:41Z</cp:lastPrinted>
  <dcterms:created xsi:type="dcterms:W3CDTF">2015-07-22T06:52:51Z</dcterms:created>
  <dcterms:modified xsi:type="dcterms:W3CDTF">2019-06-03T16:50:15Z</dcterms:modified>
</cp:coreProperties>
</file>